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3"/>
  </p:notesMasterIdLst>
  <p:sldIdLst>
    <p:sldId id="256" r:id="rId3"/>
    <p:sldId id="258" r:id="rId4"/>
    <p:sldId id="261" r:id="rId5"/>
    <p:sldId id="277" r:id="rId6"/>
    <p:sldId id="268" r:id="rId7"/>
    <p:sldId id="276" r:id="rId8"/>
    <p:sldId id="267" r:id="rId9"/>
    <p:sldId id="278" r:id="rId10"/>
    <p:sldId id="273" r:id="rId11"/>
    <p:sldId id="279" r:id="rId12"/>
    <p:sldId id="269" r:id="rId13"/>
    <p:sldId id="270" r:id="rId14"/>
    <p:sldId id="271" r:id="rId15"/>
    <p:sldId id="280" r:id="rId16"/>
    <p:sldId id="281" r:id="rId17"/>
    <p:sldId id="282" r:id="rId18"/>
    <p:sldId id="283" r:id="rId19"/>
    <p:sldId id="272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E1C"/>
    <a:srgbClr val="34965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52" d="100"/>
          <a:sy n="52" d="100"/>
        </p:scale>
        <p:origin x="-1902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88F3-64DE-4E7D-9704-5E841DF23E61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4F90-DFD8-4D7B-8209-73CAD0AA8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 userDrawn="1"/>
        </p:nvSpPr>
        <p:spPr>
          <a:xfrm rot="167672">
            <a:off x="2698853" y="-42529"/>
            <a:ext cx="842113" cy="6868632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 userDrawn="1"/>
        </p:nvSpPr>
        <p:spPr>
          <a:xfrm rot="189704">
            <a:off x="1976195" y="64026"/>
            <a:ext cx="1471695" cy="685800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 userDrawn="1"/>
        </p:nvSpPr>
        <p:spPr>
          <a:xfrm>
            <a:off x="1367830" y="-20782"/>
            <a:ext cx="1764010" cy="6889173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>
            <a:off x="1259632" y="-13855"/>
            <a:ext cx="1726742" cy="7034646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>
            <a:off x="0" y="0"/>
            <a:ext cx="2795155" cy="6878782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4030216" cy="1373043"/>
          </a:xfrm>
        </p:spPr>
        <p:txBody>
          <a:bodyPr/>
          <a:lstStyle>
            <a:lvl1pPr>
              <a:defRPr b="1" cap="none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383899"/>
            <a:ext cx="4049037" cy="1849617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8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8" name="Полилиния 7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Полилиния 21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" name="Группа 12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5" name="Полилиния 14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122413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48" y="2231840"/>
            <a:ext cx="8229600" cy="4234233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grpSp>
        <p:nvGrpSpPr>
          <p:cNvPr id="27" name="Группа 26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8" name="Овал 2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41" name="Овал 4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Овал 4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54" name="Овал 53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409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89897" y="-27384"/>
            <a:ext cx="9298389" cy="8086773"/>
            <a:chOff x="-89897" y="0"/>
            <a:chExt cx="9298389" cy="8086773"/>
          </a:xfrm>
        </p:grpSpPr>
        <p:sp>
          <p:nvSpPr>
            <p:cNvPr id="8" name="Полилиния 7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Полилиния 11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470" y="5447383"/>
            <a:ext cx="6249293" cy="13620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60649"/>
            <a:ext cx="6884924" cy="170115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marL="0" lvl="0" indent="0" algn="ctr">
              <a:buNone/>
            </a:pPr>
            <a:r>
              <a:rPr lang="ru-RU" smtClean="0"/>
              <a:t>Образец текста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 rot="4495045">
            <a:off x="7750986" y="2100643"/>
            <a:ext cx="307901" cy="450659"/>
            <a:chOff x="2857488" y="4883951"/>
            <a:chExt cx="571504" cy="903297"/>
          </a:xfrm>
        </p:grpSpPr>
        <p:sp>
          <p:nvSpPr>
            <p:cNvPr id="22" name="Овал 2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>
              <a:stCxn id="23" idx="0"/>
              <a:endCxn id="2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 userDrawn="1"/>
        </p:nvGrpSpPr>
        <p:grpSpPr>
          <a:xfrm rot="13759740">
            <a:off x="6442905" y="4835439"/>
            <a:ext cx="307901" cy="450659"/>
            <a:chOff x="2857488" y="4883951"/>
            <a:chExt cx="571504" cy="903297"/>
          </a:xfrm>
        </p:grpSpPr>
        <p:sp>
          <p:nvSpPr>
            <p:cNvPr id="35" name="Овал 34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>
              <a:stCxn id="36" idx="0"/>
              <a:endCxn id="36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 userDrawn="1"/>
        </p:nvGrpSpPr>
        <p:grpSpPr>
          <a:xfrm rot="16758158">
            <a:off x="1276616" y="130200"/>
            <a:ext cx="307901" cy="450659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8" name="Овал 4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8457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9" name="Полилиния 8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Полилиния 22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Полилиния 20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116632"/>
            <a:ext cx="5916019" cy="122413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1" y="2348880"/>
            <a:ext cx="4038600" cy="4156529"/>
          </a:xfr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4947" y="2361713"/>
            <a:ext cx="4038600" cy="4104360"/>
          </a:xfr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25" name="Группа 24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6" name="Овал 2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9" name="Овал 3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52" name="Овал 5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единительная линия 53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3834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6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3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2" name="Группа 21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264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-89897" y="-27384"/>
            <a:ext cx="9298389" cy="8086773"/>
            <a:chOff x="-89897" y="0"/>
            <a:chExt cx="9298389" cy="8086773"/>
          </a:xfrm>
        </p:grpSpPr>
        <p:sp>
          <p:nvSpPr>
            <p:cNvPr id="9" name="Полилиния 8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5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7" name="Полилиния 16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Полилиния 12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" y="5568676"/>
            <a:ext cx="6132883" cy="10286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32231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332656"/>
            <a:ext cx="2872691" cy="413993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 userDrawn="1"/>
        </p:nvGrpSpPr>
        <p:grpSpPr>
          <a:xfrm rot="7987570">
            <a:off x="7841083" y="4568725"/>
            <a:ext cx="307901" cy="450659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13759740">
            <a:off x="6215520" y="5070422"/>
            <a:ext cx="307901" cy="450659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 userDrawn="1"/>
        </p:nvGrpSpPr>
        <p:grpSpPr>
          <a:xfrm rot="4965394">
            <a:off x="8607831" y="6294716"/>
            <a:ext cx="307901" cy="450659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6731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5292F-CDC4-4C2A-91D3-FE4AEA0F8F35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4FA0-DE96-4D37-9B96-70834AE17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1142984"/>
            <a:ext cx="4248472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>Родительский всеобуч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7964" y="3356992"/>
            <a:ext cx="4049037" cy="184961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Тема: «Здоровая семья- залог успешного воспитания ребенка».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96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Культурно-гигиенические навыки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самого раннего детства у ребенка формируется характер, дисциплинированность, самостоятельность. Прививаются </a:t>
            </a:r>
            <a:r>
              <a:rPr lang="ru-RU" dirty="0" smtClean="0">
                <a:solidFill>
                  <a:srgbClr val="FF0000"/>
                </a:solidFill>
              </a:rPr>
              <a:t>культурно-гигиенические навыки</a:t>
            </a:r>
            <a:r>
              <a:rPr lang="ru-RU" dirty="0" smtClean="0"/>
              <a:t>, которые помогут ребенку войти в мир здоровым и сильным!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5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170" y="-24468"/>
            <a:ext cx="6060035" cy="17252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Физическая культура и двигательная активность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goodlifeclub.lt/assets/Seima-sportuoj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9941" y="2232025"/>
            <a:ext cx="6350794" cy="423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7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-565235" y="5837149"/>
            <a:ext cx="8229600" cy="32981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mtClean="0"/>
          </a:p>
          <a:p>
            <a:endParaRPr lang="ru-RU" dirty="0"/>
          </a:p>
        </p:txBody>
      </p:sp>
      <p:sp>
        <p:nvSpPr>
          <p:cNvPr id="9" name="AutoShape 2" descr="http://afamily1.vcmedia.vn/thumb_w/600/BbnKCSyXiBaccccccccccccFlVeI2z/Image/2012/11/beruatay-7009b.jpg"/>
          <p:cNvSpPr>
            <a:spLocks noChangeAspect="1" noChangeArrowheads="1"/>
          </p:cNvSpPr>
          <p:nvPr/>
        </p:nvSpPr>
        <p:spPr bwMode="auto">
          <a:xfrm>
            <a:off x="467544" y="188640"/>
            <a:ext cx="518457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Профилактика заболеваний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6" name="Picture 4" descr="http://www.detskaya-mebel.com/upload/information_system_1/1/5/4/item_154/information_items_1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57264"/>
            <a:ext cx="3395072" cy="46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m3-tub-ru.yandex.net/i?id=396813783-02-72&amp;n=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57265"/>
            <a:ext cx="3513717" cy="46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www.lioznonews.by/wp-content/uploads/2011/07/3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http://www.lioznonews.by/wp-content/uploads/2011/07/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6336704" cy="489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Кроме пользы – только польза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/>
              <a:t>       Физическое развитие ребенка </a:t>
            </a:r>
          </a:p>
          <a:p>
            <a:pPr marL="0" indent="0">
              <a:buNone/>
            </a:pPr>
            <a:r>
              <a:rPr lang="ru-RU" dirty="0" smtClean="0"/>
              <a:t>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</a:t>
            </a:r>
            <a:r>
              <a:rPr lang="ru-RU" sz="4000" dirty="0" smtClean="0"/>
              <a:t>развитие интеллекта</a:t>
            </a:r>
            <a:endParaRPr lang="ru-RU" sz="4000" dirty="0"/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3707904" y="3140968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3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Прогулки на свежем воздухе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000" dirty="0" smtClean="0"/>
              <a:t>Семейные прогулки укрепляют не только здоровье,</a:t>
            </a:r>
          </a:p>
          <a:p>
            <a:pPr marL="0" indent="0" algn="ctr">
              <a:buNone/>
            </a:pPr>
            <a:r>
              <a:rPr lang="ru-RU" sz="4000" dirty="0" smtClean="0"/>
              <a:t> но и семейные взаимоотношения друг с другом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022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Отказ от вредных привычек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://joinfo.com/images/mpa/2013/08/28/09/1454562369.jpg&amp;prefix=slider310&amp;a=310&amp;b=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" b="3500"/>
          <a:stretch>
            <a:fillRect/>
          </a:stretch>
        </p:blipFill>
        <p:spPr bwMode="auto">
          <a:xfrm>
            <a:off x="323528" y="2132856"/>
            <a:ext cx="47525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9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Психоэмоциональное состояние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отношения в семье:</a:t>
            </a:r>
          </a:p>
          <a:p>
            <a:pPr marL="0" indent="0" algn="ctr">
              <a:buNone/>
            </a:pPr>
            <a:r>
              <a:rPr lang="ru-RU" sz="4000" dirty="0" smtClean="0"/>
              <a:t>- </a:t>
            </a:r>
            <a:r>
              <a:rPr lang="ru-RU" sz="4000" dirty="0" smtClean="0">
                <a:solidFill>
                  <a:srgbClr val="FF0000"/>
                </a:solidFill>
              </a:rPr>
              <a:t>любящие родители;</a:t>
            </a:r>
          </a:p>
          <a:p>
            <a:pPr marL="0" indent="0" algn="ctr">
              <a:buNone/>
            </a:pPr>
            <a:r>
              <a:rPr lang="ru-RU" sz="4000" dirty="0" smtClean="0"/>
              <a:t>-домашнее насилие</a:t>
            </a:r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5188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llwomens.ru/uploads/posts/2012-12/1355491178_16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9127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5730" y="0"/>
            <a:ext cx="6060035" cy="24928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Каждый родитель хочет видеть своих детей здоровыми и счастливыми.</a:t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0948" y="2492896"/>
            <a:ext cx="8229600" cy="436510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>Воспитать ребенка здоровым — это значит с самого детства научить его вести здоровый образ жизни. Компоненты здорового образа жизни :</a:t>
            </a:r>
          </a:p>
          <a:p>
            <a:pPr lvl="0"/>
            <a:r>
              <a:rPr lang="ru-RU" dirty="0" smtClean="0"/>
              <a:t>рациональный режим ;</a:t>
            </a:r>
          </a:p>
          <a:p>
            <a:pPr lvl="0"/>
            <a:r>
              <a:rPr lang="ru-RU" dirty="0" smtClean="0"/>
              <a:t>систематические физкультурные занятия ;</a:t>
            </a:r>
          </a:p>
          <a:p>
            <a:pPr lvl="0"/>
            <a:r>
              <a:rPr lang="ru-RU" dirty="0" smtClean="0"/>
              <a:t>закаливание ;</a:t>
            </a:r>
          </a:p>
          <a:p>
            <a:pPr lvl="0"/>
            <a:r>
              <a:rPr lang="ru-RU" dirty="0" smtClean="0"/>
              <a:t>правильное питание;</a:t>
            </a:r>
          </a:p>
          <a:p>
            <a:pPr lvl="0"/>
            <a:r>
              <a:rPr lang="ru-RU" dirty="0" smtClean="0"/>
              <a:t>благоприятная психологическая обстановка в </a:t>
            </a:r>
            <a:r>
              <a:rPr lang="ru-RU" dirty="0" err="1" smtClean="0"/>
              <a:t>семье-хорошие</a:t>
            </a:r>
            <a:r>
              <a:rPr lang="ru-RU" dirty="0" smtClean="0"/>
              <a:t> дружеские отношения, доверие и взаимопонимание, желание поделиться своими проблемами с близкими людьми, возможность найти поддержку и помощь , совместное проведение досуга.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0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Здоровый образ жизни – что это такое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2844" y="2285992"/>
            <a:ext cx="4152487" cy="3948481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ЗОЖ - деятельность, направленная на сохранение, укрепление и улучшение  здоровья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14" name="Picture 2" descr="http://900igr.net/datas/fizkultura/Okhrana-zdorovja-detej/0009-009-Komponenty-zdorovogo-obraza-zhizni.jpg"/>
          <p:cNvPicPr>
            <a:picLocks noChangeAspect="1" noChangeArrowheads="1"/>
          </p:cNvPicPr>
          <p:nvPr/>
        </p:nvPicPr>
        <p:blipFill>
          <a:blip r:embed="rId2"/>
          <a:srcRect l="15000" r="4999"/>
          <a:stretch>
            <a:fillRect/>
          </a:stretch>
        </p:blipFill>
        <p:spPr bwMode="auto">
          <a:xfrm>
            <a:off x="4357686" y="2214554"/>
            <a:ext cx="4572000" cy="4286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3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</a:t>
            </a:r>
          </a:p>
          <a:p>
            <a:pPr>
              <a:buNone/>
            </a:pPr>
            <a:r>
              <a:rPr lang="ru-RU" dirty="0" smtClean="0"/>
              <a:t>                   </a:t>
            </a:r>
            <a:r>
              <a:rPr lang="ru-RU" sz="5400" dirty="0" smtClean="0">
                <a:solidFill>
                  <a:srgbClr val="FF0000"/>
                </a:solidFill>
              </a:rPr>
              <a:t>Будьте здоровы 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21872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О ком можно сказать: «Он ведёт здоровый образ жизни»?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Отсутствие вредных привычек.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Рациональное питание.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Систематические занятия физкультурой.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Профилактика заболеваний: (закаливание; соблюдение элементарных гигиенических санитарных правил; приём </a:t>
            </a:r>
            <a:r>
              <a:rPr lang="ru-RU" sz="2800" dirty="0" err="1" smtClean="0">
                <a:solidFill>
                  <a:srgbClr val="002060"/>
                </a:solidFill>
              </a:rPr>
              <a:t>проф.препоратов</a:t>
            </a:r>
            <a:r>
              <a:rPr lang="ru-RU" sz="2800" dirty="0" smtClean="0">
                <a:solidFill>
                  <a:srgbClr val="002060"/>
                </a:solidFill>
              </a:rPr>
              <a:t> в период подъёма заболеваний.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Соблюдение режима дня и ответственное отношение к своему здоровью и здоровью близких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7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Составляющие ЗДОРОВЬЯ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Физическое здоровье</a:t>
            </a:r>
          </a:p>
          <a:p>
            <a:pPr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сихологическое здоровье</a:t>
            </a:r>
          </a:p>
          <a:p>
            <a:pPr>
              <a:buFontTx/>
              <a:buChar char="-"/>
            </a:pPr>
            <a:r>
              <a:rPr lang="ru-RU" dirty="0" smtClean="0"/>
              <a:t>Нравственное здоровье</a:t>
            </a:r>
          </a:p>
          <a:p>
            <a:pPr>
              <a:buFontTx/>
              <a:buChar char="-"/>
            </a:pPr>
            <a:r>
              <a:rPr lang="ru-RU" dirty="0" smtClean="0"/>
              <a:t>Социальное здоровье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27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Рациональное питание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Чтобы дать правильные советы относительно рациона и режима питания, следует говорить не столько о химических компонентах, сколько о наборе продуктов.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Необходимое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для здорового питания соотношение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продуктов,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американские ученые представляют в виде пирамиды   разделенной на четыре равные по высоте части. Нижняя, наиболее широкая, часть пирамиды — зерновые продукты (хлеб, каши и т. д.), следующая — овощи и фрукты, затем молочные продукты, мясо и рыба. Самая маленькая часть пирамиды — сахар и жир.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рационе современного человека часто оказывается слишком много животного жира и сахара, мало овощей и фруктов, мало растительных жиров 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oveschoolonline.ru/wp-content/uploads/2014/10/49944_html_7f3ecf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0"/>
            <a:ext cx="5494119" cy="5381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91" y="188640"/>
            <a:ext cx="6078977" cy="1728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Принципы рационального питания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Для организации питания в повседневной жизни следует соблюдать следующие принципы:</a:t>
            </a:r>
          </a:p>
          <a:p>
            <a:pPr lvl="0"/>
            <a:r>
              <a:rPr lang="ru-RU" dirty="0"/>
              <a:t>не переедать;</a:t>
            </a:r>
          </a:p>
          <a:p>
            <a:pPr lvl="0"/>
            <a:r>
              <a:rPr lang="ru-RU" dirty="0"/>
              <a:t>питание должно быть разнообразным, т. е. ежедневно желательно употреблять в пищу рыбу, мясо, молочные продукты, овощи и фрукты, хлеб грубого помола и т. д.;</a:t>
            </a:r>
          </a:p>
          <a:p>
            <a:pPr lvl="0"/>
            <a:r>
              <a:rPr lang="ru-RU" dirty="0"/>
              <a:t>в способах приготовления предпочтение следует отдавать отварному;</a:t>
            </a:r>
          </a:p>
          <a:p>
            <a:pPr lvl="0"/>
            <a:r>
              <a:rPr lang="ru-RU" dirty="0"/>
              <a:t>знать калорийность и химический состав пищи.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69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дня и ночи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Сон-  главное средство для восстановления работоспособности.</a:t>
            </a:r>
          </a:p>
          <a:p>
            <a:r>
              <a:rPr lang="ru-RU" dirty="0" smtClean="0"/>
              <a:t>В результате недосыпания человек становится раздражительным, невыдержанным, злым и нетерпеливым.</a:t>
            </a:r>
          </a:p>
          <a:p>
            <a:r>
              <a:rPr lang="ru-RU" dirty="0" smtClean="0"/>
              <a:t>Ребенок  дома должен засыпать в одно и то же время.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40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Соблюдение  режима дня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http://900igr.net/up/datas/123342/002.jpg"/>
          <p:cNvPicPr>
            <a:picLocks noGrp="1"/>
          </p:cNvPicPr>
          <p:nvPr>
            <p:ph idx="1"/>
          </p:nvPr>
        </p:nvPicPr>
        <p:blipFill>
          <a:blip r:embed="rId2"/>
          <a:srcRect l="11622" t="5125" r="5862" b="7298"/>
          <a:stretch>
            <a:fillRect/>
          </a:stretch>
        </p:blipFill>
        <p:spPr bwMode="auto">
          <a:xfrm>
            <a:off x="857224" y="2214554"/>
            <a:ext cx="5072098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5" descr="http://900igr.net/up/datas/123342/002.jpg"/>
          <p:cNvPicPr>
            <a:picLocks/>
          </p:cNvPicPr>
          <p:nvPr/>
        </p:nvPicPr>
        <p:blipFill>
          <a:blip r:embed="rId2"/>
          <a:srcRect l="11622" t="5125" r="5862" b="7298"/>
          <a:stretch>
            <a:fillRect/>
          </a:stretch>
        </p:blipFill>
        <p:spPr bwMode="auto">
          <a:xfrm>
            <a:off x="827584" y="2204864"/>
            <a:ext cx="5072098" cy="4286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5" descr="http://900igr.net/up/datas/123342/002.jpg"/>
          <p:cNvPicPr>
            <a:picLocks/>
          </p:cNvPicPr>
          <p:nvPr/>
        </p:nvPicPr>
        <p:blipFill>
          <a:blip r:embed="rId2"/>
          <a:srcRect l="11622" t="5125" r="5862" b="7298"/>
          <a:stretch>
            <a:fillRect/>
          </a:stretch>
        </p:blipFill>
        <p:spPr bwMode="auto">
          <a:xfrm>
            <a:off x="683568" y="2204864"/>
            <a:ext cx="5072098" cy="4286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9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B83829-F2B3-479F-8406-B66CE293D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407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Родительский всеобуч</vt:lpstr>
      <vt:lpstr>Здоровый образ жизни – что это такое</vt:lpstr>
      <vt:lpstr>О ком можно сказать: «Он ведёт здоровый образ жизни»?</vt:lpstr>
      <vt:lpstr>Составляющие ЗДОРОВЬЯ</vt:lpstr>
      <vt:lpstr>Рациональное питание</vt:lpstr>
      <vt:lpstr>Презентация PowerPoint</vt:lpstr>
      <vt:lpstr>Принципы рационального питания</vt:lpstr>
      <vt:lpstr>Режим дня и ночи</vt:lpstr>
      <vt:lpstr>Соблюдение  режима дня</vt:lpstr>
      <vt:lpstr>Культурно-гигиенические навыки</vt:lpstr>
      <vt:lpstr>Физическая культура и двигательная активность</vt:lpstr>
      <vt:lpstr>Профилактика заболеваний</vt:lpstr>
      <vt:lpstr>Презентация PowerPoint</vt:lpstr>
      <vt:lpstr>Кроме пользы – только польза</vt:lpstr>
      <vt:lpstr>Прогулки на свежем воздухе</vt:lpstr>
      <vt:lpstr>Отказ от вредных привычек</vt:lpstr>
      <vt:lpstr>Психоэмоциональное состояние</vt:lpstr>
      <vt:lpstr>Презентация PowerPoint</vt:lpstr>
      <vt:lpstr>Каждый родитель хочет видеть своих детей здоровыми и счастливыми.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AndreyPC</dc:creator>
  <cp:lastModifiedBy>user</cp:lastModifiedBy>
  <cp:revision>49</cp:revision>
  <dcterms:created xsi:type="dcterms:W3CDTF">2014-02-23T06:22:58Z</dcterms:created>
  <dcterms:modified xsi:type="dcterms:W3CDTF">2018-11-01T03:24:41Z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TC020236269991</vt:lpwstr>
  </property>
</Properties>
</file>